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Nunito"/>
      <p:regular r:id="rId21"/>
      <p:bold r:id="rId22"/>
      <p:italic r:id="rId23"/>
      <p:boldItalic r:id="rId24"/>
    </p:embeddedFont>
    <p:embeddedFont>
      <p:font typeface="Amatic SC"/>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Nunito-bold.fntdata"/><Relationship Id="rId21" Type="http://schemas.openxmlformats.org/officeDocument/2006/relationships/font" Target="fonts/Nunito-regular.fntdata"/><Relationship Id="rId24" Type="http://schemas.openxmlformats.org/officeDocument/2006/relationships/font" Target="fonts/Nunito-boldItalic.fntdata"/><Relationship Id="rId23" Type="http://schemas.openxmlformats.org/officeDocument/2006/relationships/font" Target="fonts/Nuni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maticSC-bold.fntdata"/><Relationship Id="rId25" Type="http://schemas.openxmlformats.org/officeDocument/2006/relationships/font" Target="fonts/AmaticSC-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1089d1b011f2216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089d1b011f2216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1089d1b011f2216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1089d1b011f2216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150b514f7af8a5fb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50b514f7af8a5fb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150b514f7af8a5fb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150b514f7af8a5fb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150b514f7af8a5fb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50b514f7af8a5fb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4dd7b342fb05a38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4dd7b342fb05a38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4bf3f5cdd56490fc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4bf3f5cdd56490fc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1089d1b011f2216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089d1b011f2216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2960d357d6286d9f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960d357d6286d9f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1089d1b011f2216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089d1b011f2216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2960d357d6286d9f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960d357d6286d9f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2960d357d6286d9f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960d357d6286d9f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2960d357d6286d9f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960d357d6286d9f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2960d357d6286d9f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960d357d6286d9f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rot="-564">
            <a:off x="0" y="843"/>
            <a:ext cx="9144000" cy="1642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9" name="Google Shape;129;p13"/>
          <p:cNvSpPr txBox="1"/>
          <p:nvPr>
            <p:ph idx="1" type="subTitle"/>
          </p:nvPr>
        </p:nvSpPr>
        <p:spPr>
          <a:xfrm>
            <a:off x="0" y="1644025"/>
            <a:ext cx="9144000" cy="3499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130" name="Google Shape;130;p13"/>
          <p:cNvSpPr txBox="1"/>
          <p:nvPr/>
        </p:nvSpPr>
        <p:spPr>
          <a:xfrm>
            <a:off x="220800" y="1622100"/>
            <a:ext cx="8702400" cy="3274800"/>
          </a:xfrm>
          <a:prstGeom prst="rect">
            <a:avLst/>
          </a:prstGeom>
          <a:solidFill>
            <a:srgbClr val="D9D9D9"/>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i="1" lang="en" sz="4800">
                <a:solidFill>
                  <a:srgbClr val="783F04"/>
                </a:solidFill>
                <a:latin typeface="Calibri"/>
                <a:ea typeface="Calibri"/>
                <a:cs typeface="Calibri"/>
                <a:sym typeface="Calibri"/>
              </a:rPr>
              <a:t>Dr.Varchasa Saini</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Assistant Professor</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Department of Political Science</a:t>
            </a:r>
            <a:endParaRPr b="1" i="1" sz="4800">
              <a:solidFill>
                <a:srgbClr val="783F04"/>
              </a:solidFill>
              <a:latin typeface="Calibri"/>
              <a:ea typeface="Calibri"/>
              <a:cs typeface="Calibri"/>
              <a:sym typeface="Calibri"/>
            </a:endParaRPr>
          </a:p>
          <a:p>
            <a:pPr indent="0" lvl="0" marL="0" rtl="0" algn="r">
              <a:spcBef>
                <a:spcPts val="0"/>
              </a:spcBef>
              <a:spcAft>
                <a:spcPts val="0"/>
              </a:spcAft>
              <a:buNone/>
            </a:pPr>
            <a:r>
              <a:rPr b="1" i="1" lang="en" sz="4800">
                <a:solidFill>
                  <a:srgbClr val="783F04"/>
                </a:solidFill>
                <a:latin typeface="Calibri"/>
                <a:ea typeface="Calibri"/>
                <a:cs typeface="Calibri"/>
                <a:sym typeface="Calibri"/>
              </a:rPr>
              <a:t>J.K.P.PG College, Muzaffarnagar</a:t>
            </a:r>
            <a:endParaRPr b="1" i="1" sz="4800">
              <a:solidFill>
                <a:srgbClr val="783F04"/>
              </a:solidFill>
              <a:latin typeface="Calibri"/>
              <a:ea typeface="Calibri"/>
              <a:cs typeface="Calibri"/>
              <a:sym typeface="Calibri"/>
            </a:endParaRPr>
          </a:p>
        </p:txBody>
      </p:sp>
      <p:sp>
        <p:nvSpPr>
          <p:cNvPr id="131" name="Google Shape;131;p13"/>
          <p:cNvSpPr txBox="1"/>
          <p:nvPr/>
        </p:nvSpPr>
        <p:spPr>
          <a:xfrm>
            <a:off x="220800" y="211599"/>
            <a:ext cx="8702400" cy="1432500"/>
          </a:xfrm>
          <a:prstGeom prst="rect">
            <a:avLst/>
          </a:prstGeom>
          <a:solidFill>
            <a:srgbClr val="F9CB9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 sz="4800" u="sng">
                <a:solidFill>
                  <a:srgbClr val="7F6000"/>
                </a:solidFill>
                <a:latin typeface="Amatic SC"/>
                <a:ea typeface="Amatic SC"/>
                <a:cs typeface="Amatic SC"/>
                <a:sym typeface="Amatic SC"/>
              </a:rPr>
              <a:t>उत्तर </a:t>
            </a:r>
            <a:r>
              <a:rPr b="1" i="1" lang="en" sz="4800" u="sng">
                <a:solidFill>
                  <a:srgbClr val="7F6000"/>
                </a:solidFill>
                <a:latin typeface="Amatic SC"/>
                <a:ea typeface="Amatic SC"/>
                <a:cs typeface="Amatic SC"/>
                <a:sym typeface="Amatic SC"/>
              </a:rPr>
              <a:t>व्यवहारवाद</a:t>
            </a:r>
            <a:endParaRPr b="1" i="1" sz="4800" u="sng">
              <a:solidFill>
                <a:srgbClr val="7F6000"/>
              </a:solidFill>
              <a:latin typeface="Amatic SC"/>
              <a:ea typeface="Amatic SC"/>
              <a:cs typeface="Amatic SC"/>
              <a:sym typeface="Amatic S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2"/>
          <p:cNvSpPr txBox="1"/>
          <p:nvPr/>
        </p:nvSpPr>
        <p:spPr>
          <a:xfrm>
            <a:off x="220800" y="193825"/>
            <a:ext cx="8716200" cy="4708800"/>
          </a:xfrm>
          <a:prstGeom prst="rect">
            <a:avLst/>
          </a:prstGeom>
          <a:solidFill>
            <a:srgbClr val="D9D9D9"/>
          </a:solidFill>
          <a:ln>
            <a:noFill/>
          </a:ln>
        </p:spPr>
        <p:txBody>
          <a:bodyPr anchorCtr="0" anchor="t" bIns="91425" lIns="91425" spcFirstLastPara="1" rIns="91425" wrap="square" tIns="91425">
            <a:noAutofit/>
          </a:bodyPr>
          <a:lstStyle/>
          <a:p>
            <a:pPr indent="-469900" lvl="0" marL="457200" rtl="0" algn="l">
              <a:spcBef>
                <a:spcPts val="0"/>
              </a:spcBef>
              <a:spcAft>
                <a:spcPts val="0"/>
              </a:spcAft>
              <a:buClr>
                <a:srgbClr val="783F04"/>
              </a:buClr>
              <a:buSzPts val="3800"/>
              <a:buChar char="●"/>
            </a:pPr>
            <a:r>
              <a:rPr b="1" lang="en" sz="3800">
                <a:solidFill>
                  <a:srgbClr val="783F04"/>
                </a:solidFill>
              </a:rPr>
              <a:t>तकनीक की अपेक्षा सार वस्तु का महत्व </a:t>
            </a:r>
            <a:r>
              <a:rPr lang="en" sz="3800">
                <a:solidFill>
                  <a:srgbClr val="783F04"/>
                </a:solidFill>
              </a:rPr>
              <a:t>– उत्तर-व्यवहारवादी तकनीक की अपेक्षासार वस्तु पर अधिक जोर देते हैं। उनका कहना है कि तथ्य तकनीक से पहले आने चाहिएं। उत्तर-व्यवहारवादियों का नारा है-’’असंगत होने से अस्पष्ट होना अधिक अच्छाहै।’’ इसलिए उन्होंने समकालीन समस्याओं के साथ एक उद्देश्यपूर्ण संगति बैठाने परअधिक जोर दिया।</a:t>
            </a:r>
            <a:endParaRPr sz="3800">
              <a:solidFill>
                <a:srgbClr val="783F04"/>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3"/>
          <p:cNvSpPr txBox="1"/>
          <p:nvPr/>
        </p:nvSpPr>
        <p:spPr>
          <a:xfrm>
            <a:off x="207525" y="193825"/>
            <a:ext cx="8730900" cy="4744500"/>
          </a:xfrm>
          <a:prstGeom prst="rect">
            <a:avLst/>
          </a:prstGeom>
          <a:solidFill>
            <a:srgbClr val="D9D9D9"/>
          </a:solidFill>
          <a:ln>
            <a:noFill/>
          </a:ln>
        </p:spPr>
        <p:txBody>
          <a:bodyPr anchorCtr="0" anchor="t" bIns="91425" lIns="91425" spcFirstLastPara="1" rIns="91425" wrap="square" tIns="91425">
            <a:noAutofit/>
          </a:bodyPr>
          <a:lstStyle/>
          <a:p>
            <a:pPr indent="-469900" lvl="0" marL="457200" rtl="0" algn="l">
              <a:spcBef>
                <a:spcPts val="0"/>
              </a:spcBef>
              <a:spcAft>
                <a:spcPts val="0"/>
              </a:spcAft>
              <a:buClr>
                <a:srgbClr val="783F04"/>
              </a:buClr>
              <a:buSzPts val="3800"/>
              <a:buChar char="●"/>
            </a:pPr>
            <a:r>
              <a:rPr b="1" lang="en" sz="3800">
                <a:solidFill>
                  <a:srgbClr val="783F04"/>
                </a:solidFill>
              </a:rPr>
              <a:t>सामाजिक परिरक्षण की अपेक्षा सामाजिक परिवर्तन पर जोर</a:t>
            </a:r>
            <a:r>
              <a:rPr lang="en" sz="3800">
                <a:solidFill>
                  <a:srgbClr val="783F04"/>
                </a:solidFill>
              </a:rPr>
              <a:t> – उत्तर-व्यवहारवादियोंका कहना है कि समकालीन राजनीति विज्ञान को सामाजिक परिरक्षण की बजायसामाजिक परिवर्तन पर अपना ध्यान केन्द्रित करना चाहिए। इसलिए उत्तर-व्यवहारवाद का मुख्य लक्ष्य-’क्या होना चाहिए’ का अध्ययन करना होनाचाहिए।</a:t>
            </a:r>
            <a:endParaRPr sz="3800">
              <a:solidFill>
                <a:srgbClr val="783F04"/>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4"/>
          <p:cNvSpPr txBox="1"/>
          <p:nvPr/>
        </p:nvSpPr>
        <p:spPr>
          <a:xfrm>
            <a:off x="220800" y="203475"/>
            <a:ext cx="8702400" cy="4734900"/>
          </a:xfrm>
          <a:prstGeom prst="rect">
            <a:avLst/>
          </a:prstGeom>
          <a:solidFill>
            <a:srgbClr val="D9D9D9"/>
          </a:solidFill>
          <a:ln>
            <a:noFill/>
          </a:ln>
        </p:spPr>
        <p:txBody>
          <a:bodyPr anchorCtr="0" anchor="t" bIns="91425" lIns="91425" spcFirstLastPara="1" rIns="91425" wrap="square" tIns="91425">
            <a:noAutofit/>
          </a:bodyPr>
          <a:lstStyle/>
          <a:p>
            <a:pPr indent="-469900" lvl="0" marL="457200" rtl="0" algn="l">
              <a:spcBef>
                <a:spcPts val="0"/>
              </a:spcBef>
              <a:spcAft>
                <a:spcPts val="0"/>
              </a:spcAft>
              <a:buClr>
                <a:srgbClr val="783F04"/>
              </a:buClr>
              <a:buSzPts val="3800"/>
              <a:buChar char="●"/>
            </a:pPr>
            <a:r>
              <a:rPr b="1" lang="en" sz="3800">
                <a:solidFill>
                  <a:srgbClr val="783F04"/>
                </a:solidFill>
              </a:rPr>
              <a:t>मूल्यों </a:t>
            </a:r>
            <a:r>
              <a:rPr b="1" lang="en" sz="3800">
                <a:solidFill>
                  <a:srgbClr val="783F04"/>
                </a:solidFill>
              </a:rPr>
              <a:t>को महत्व देना </a:t>
            </a:r>
            <a:r>
              <a:rPr lang="en" sz="3800">
                <a:solidFill>
                  <a:srgbClr val="783F04"/>
                </a:solidFill>
              </a:rPr>
              <a:t>– उत्तर-व्यवहारवादी मूल्यों को बहुत अधिक महत्व देते हैं औरवैज्ञानिकता के नाम पर अध्ययन से मूल्यों को दूर रखने का विरोध कहते हैं। इस प्रकार उत्तर-व्यवहारवादियोंने मूल्यों को बहुत अधिक महत्व देकर व्यवहारवादी क्रान्ति के दौर में उनकी खोईहुई प्रतिष्ठा को फिर से स्थापित किया।</a:t>
            </a:r>
            <a:endParaRPr sz="3800">
              <a:solidFill>
                <a:srgbClr val="783F04"/>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25"/>
          <p:cNvSpPr txBox="1"/>
          <p:nvPr/>
        </p:nvSpPr>
        <p:spPr>
          <a:xfrm>
            <a:off x="193700" y="193825"/>
            <a:ext cx="8743200" cy="4710000"/>
          </a:xfrm>
          <a:prstGeom prst="rect">
            <a:avLst/>
          </a:prstGeom>
          <a:solidFill>
            <a:srgbClr val="D9D9D9"/>
          </a:solidFill>
          <a:ln>
            <a:noFill/>
          </a:ln>
        </p:spPr>
        <p:txBody>
          <a:bodyPr anchorCtr="0" anchor="t" bIns="91425" lIns="91425" spcFirstLastPara="1" rIns="91425" wrap="square" tIns="91425">
            <a:noAutofit/>
          </a:bodyPr>
          <a:lstStyle/>
          <a:p>
            <a:pPr indent="-495300" lvl="0" marL="457200" rtl="0" algn="l">
              <a:spcBef>
                <a:spcPts val="0"/>
              </a:spcBef>
              <a:spcAft>
                <a:spcPts val="0"/>
              </a:spcAft>
              <a:buClr>
                <a:srgbClr val="783F04"/>
              </a:buClr>
              <a:buSzPts val="4200"/>
              <a:buChar char="●"/>
            </a:pPr>
            <a:r>
              <a:rPr b="1" lang="en" sz="4200">
                <a:solidFill>
                  <a:srgbClr val="783F04"/>
                </a:solidFill>
              </a:rPr>
              <a:t>क्रिया-निष्ठता पर जोर</a:t>
            </a:r>
            <a:r>
              <a:rPr lang="en" sz="4200">
                <a:solidFill>
                  <a:srgbClr val="783F04"/>
                </a:solidFill>
              </a:rPr>
              <a:t> – ज्ञान की क्रियात्मकता उत्तर-व्यवहारवाद का मूल-तन्त्र है। इसलिए उत्तर-व्यवहारवादियों ने चिन्तनोमुख ज्ञान की अपेक्षा क्रियात्मक ज्ञान पर जोर दिया है ताकिसमसामयिक सामाजिक समस्याओं का सर्वमान्य हल प्रस्तुत किया जा सके।</a:t>
            </a:r>
            <a:endParaRPr sz="4200">
              <a:solidFill>
                <a:srgbClr val="783F04"/>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26"/>
          <p:cNvSpPr txBox="1"/>
          <p:nvPr/>
        </p:nvSpPr>
        <p:spPr>
          <a:xfrm>
            <a:off x="193700" y="222050"/>
            <a:ext cx="8757300" cy="4688700"/>
          </a:xfrm>
          <a:prstGeom prst="rect">
            <a:avLst/>
          </a:prstGeom>
          <a:solidFill>
            <a:srgbClr val="D9D9D9"/>
          </a:solidFill>
          <a:ln>
            <a:noFill/>
          </a:ln>
        </p:spPr>
        <p:txBody>
          <a:bodyPr anchorCtr="0" anchor="t" bIns="91425" lIns="91425" spcFirstLastPara="1" rIns="91425" wrap="square" tIns="91425">
            <a:noAutofit/>
          </a:bodyPr>
          <a:lstStyle/>
          <a:p>
            <a:pPr indent="-463550" lvl="0" marL="457200" rtl="0" algn="l">
              <a:spcBef>
                <a:spcPts val="0"/>
              </a:spcBef>
              <a:spcAft>
                <a:spcPts val="0"/>
              </a:spcAft>
              <a:buClr>
                <a:srgbClr val="783F04"/>
              </a:buClr>
              <a:buSzPts val="3700"/>
              <a:buChar char="●"/>
            </a:pPr>
            <a:r>
              <a:rPr b="1" lang="en" sz="3700">
                <a:solidFill>
                  <a:srgbClr val="783F04"/>
                </a:solidFill>
              </a:rPr>
              <a:t>व्यवसायों का राजनीतिकरण</a:t>
            </a:r>
            <a:r>
              <a:rPr lang="en" sz="3700">
                <a:solidFill>
                  <a:srgbClr val="783F04"/>
                </a:solidFill>
              </a:rPr>
              <a:t> – उत्तर-व्यवहारवादी राजनीति से उदासीन रहने से होनेवाली हानियों के प्रति सचेत हैं। इसलिए उन्होंने सबके व्यवसायों का राजनीतकरणकरने पर जोर दिया है। उनका कहना है कि सभी वर्गों के बुद्धिजीवियों को राजनीतिकदृष्टि से राजनीति के प्रति वचनबद्ध होना चाहिए और रचनात्मक कार्यों में अपनायोगदान देना चाहिए।</a:t>
            </a:r>
            <a:endParaRPr sz="3700">
              <a:solidFill>
                <a:srgbClr val="783F04"/>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27"/>
          <p:cNvSpPr txBox="1"/>
          <p:nvPr/>
        </p:nvSpPr>
        <p:spPr>
          <a:xfrm>
            <a:off x="220800" y="217300"/>
            <a:ext cx="8700000" cy="47211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783F04"/>
                </a:solidFill>
              </a:rPr>
              <a:t>इस तरह उत्तर-व्यवहारवादियों ने शोद्य को सामाजिक समस्याओं के सन्दर्भ में आवश्यक माना।उन्होंने सामाजिक परिवर्तन में बुद्धिजीवी वर्ग की भूमिका को महत्वपूर्ण बताया। उन्होंने तथ्योंकी अपेक्षा मूल्यो पर अधिक जोर दिया। उन्होंने सामाजिक परिरक्षण की बजाय सामाजिकपरिवर्तन में बुद्धिजीवियों की भूमिका को महतव दिया। उत्तर-व्यवहारवाद एक ऐसीक्रान्ति है जो व्यवहारवादी आन्दोलन के सभी दोषों से मुक्त है और घोर राजनीतिक यथार्थताओंपर आधारित है। इसका लक्ष्य एक ऐसे वैज्ञानिक सिद्धान्त का निर्माण करना है जो समूचीमानव-जाति के हित में होगा।</a:t>
            </a:r>
            <a:endParaRPr sz="3000">
              <a:solidFill>
                <a:srgbClr val="783F04"/>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14"/>
          <p:cNvSpPr txBox="1"/>
          <p:nvPr>
            <p:ph type="ctrTitle"/>
          </p:nvPr>
        </p:nvSpPr>
        <p:spPr>
          <a:xfrm>
            <a:off x="177800" y="217300"/>
            <a:ext cx="8731500" cy="1440000"/>
          </a:xfrm>
          <a:prstGeom prst="rect">
            <a:avLst/>
          </a:prstGeom>
          <a:solidFill>
            <a:srgbClr val="F9CB9C"/>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4300" u="sng">
                <a:solidFill>
                  <a:srgbClr val="7F6000"/>
                </a:solidFill>
              </a:rPr>
              <a:t>उत्तर व्यवहारवाद का अर्थ, परिभाषा एवं विशेषताएं</a:t>
            </a:r>
            <a:endParaRPr b="1" i="1" sz="4300" u="sng">
              <a:solidFill>
                <a:srgbClr val="7F6000"/>
              </a:solidFill>
            </a:endParaRPr>
          </a:p>
        </p:txBody>
      </p:sp>
      <p:sp>
        <p:nvSpPr>
          <p:cNvPr id="137" name="Google Shape;137;p14"/>
          <p:cNvSpPr txBox="1"/>
          <p:nvPr/>
        </p:nvSpPr>
        <p:spPr>
          <a:xfrm>
            <a:off x="177800" y="1657300"/>
            <a:ext cx="8731500" cy="32535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800">
                <a:solidFill>
                  <a:srgbClr val="783F04"/>
                </a:solidFill>
              </a:rPr>
              <a:t>उत्तर-व्यवहारवाद के प्रतिपादक भी व्यवहारवादी क्रान्ति के जनक डेविड ईस्टन ही हैं। डेविडईस्टन ने व्यवहारवाद की रूढ़िवादिता, जड़ता और दिशाहीनता के कारण 1969 में इस क्रान्तिकी घोषणा की। इसे नव-व्यवहारवाद भी कहा जाता है।</a:t>
            </a:r>
            <a:endParaRPr sz="3800">
              <a:solidFill>
                <a:srgbClr val="783F04"/>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15"/>
          <p:cNvSpPr txBox="1"/>
          <p:nvPr>
            <p:ph type="ctrTitle"/>
          </p:nvPr>
        </p:nvSpPr>
        <p:spPr>
          <a:xfrm>
            <a:off x="193125" y="202975"/>
            <a:ext cx="8761800" cy="1005000"/>
          </a:xfrm>
          <a:prstGeom prst="rect">
            <a:avLst/>
          </a:prstGeom>
          <a:solidFill>
            <a:srgbClr val="F9CB9C"/>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4200" u="sng">
                <a:solidFill>
                  <a:srgbClr val="7F6000"/>
                </a:solidFill>
              </a:rPr>
              <a:t>उत्तर-व्यवहारवाद का अर्थ</a:t>
            </a:r>
            <a:endParaRPr b="1" i="1" sz="4200" u="sng">
              <a:solidFill>
                <a:srgbClr val="7F6000"/>
              </a:solidFill>
            </a:endParaRPr>
          </a:p>
        </p:txBody>
      </p:sp>
      <p:sp>
        <p:nvSpPr>
          <p:cNvPr id="143" name="Google Shape;143;p15"/>
          <p:cNvSpPr txBox="1"/>
          <p:nvPr/>
        </p:nvSpPr>
        <p:spPr>
          <a:xfrm>
            <a:off x="193125" y="1207975"/>
            <a:ext cx="8761800" cy="37263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rgbClr val="783F04"/>
                </a:solidFill>
              </a:rPr>
              <a:t>डेविड ईस्टन ने उत्तर-व्यवहारवाद को परिभािष्ता करते हुए कहा है कि ‘‘यह एक वास्तविकक्रान्ति है, न कि प्रतिक्रिया, विकास है, न कि अनुरक्षण, आगे की दिशा में एक कदम है न किपीछे हटने की प्रवृत्ति। यह आन्दोलन भी है और एक बौद्धिक प्रवृत्ति भी।’’ उसने आगे कहाहै-’’उत्तर व्यवहारवादी क्रान्ति न तो राजनीति शोद्य को किसी स्वर्ण युग की ओर लौटने काप्रयास है और न ही इसका मन्तव्य किसी पद्धतिय दृष्टिकोण विशेष का विनाश करना है। यहएक ऐसा सकारात्मक आन्दोलन है जो प्रति सुधारों की अपेक्षा सुधारों पर जोर देता है।इससे स्पष्ट है कि उत्तर-व्यवहारवाद एक ऐसा आन्दोलन है जो व्यक्ति समूह और बौद्धिक प्रवृत्तिदोनों का प्रतिनिधित्व करता है।</a:t>
            </a:r>
            <a:endParaRPr sz="2500">
              <a:solidFill>
                <a:srgbClr val="783F0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6"/>
          <p:cNvSpPr txBox="1"/>
          <p:nvPr>
            <p:ph type="ctrTitle"/>
          </p:nvPr>
        </p:nvSpPr>
        <p:spPr>
          <a:xfrm>
            <a:off x="220800" y="209900"/>
            <a:ext cx="8730000" cy="796500"/>
          </a:xfrm>
          <a:prstGeom prst="rect">
            <a:avLst/>
          </a:prstGeom>
          <a:solidFill>
            <a:srgbClr val="F9CB9C"/>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3900" u="sng">
                <a:solidFill>
                  <a:srgbClr val="7F6000"/>
                </a:solidFill>
              </a:rPr>
              <a:t>उत्तर-व्यवहारवाद का उदय</a:t>
            </a:r>
            <a:endParaRPr b="1" i="1" sz="3900" u="sng">
              <a:solidFill>
                <a:srgbClr val="7F6000"/>
              </a:solidFill>
            </a:endParaRPr>
          </a:p>
        </p:txBody>
      </p:sp>
      <p:sp>
        <p:nvSpPr>
          <p:cNvPr id="149" name="Google Shape;149;p16"/>
          <p:cNvSpPr txBox="1"/>
          <p:nvPr/>
        </p:nvSpPr>
        <p:spPr>
          <a:xfrm>
            <a:off x="220800" y="1006400"/>
            <a:ext cx="8730000" cy="39486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solidFill>
                  <a:srgbClr val="783F04"/>
                </a:solidFill>
              </a:rPr>
              <a:t>द्वितीय विश्व युद्ध के बाद ग्रोबियल आमन्ड, राबर्ट डाहल, डेविड ईस्टन, कार्ल डयूश, लासवैलआदि विद्वानों ने जिस व्यवहारवादी आन्दोलन की नींव रखी थी, आगे चलकर वही व्यवहारवादीआन्दोलन दो भागों में बंट गया। इसमें एक तरफ तो सैद्धान्तिक व्यवहारवादी थे, जो शोद्यप्रविधियों की खोज की बजाय सिद्धान्तों के ताने-बाने बुनने में हीन रहे। दूसरी तरफ सकारात्मकव्यवहारवादी थे, जो शोद्य प्रविधियों की खोज में ही लगे रहे। ये दोनों आपस में एक-दूसरेपर प्रत्यारोप लगाने लगे। इससे वयवहारवाद की कमियां दृष्टिगोचर होने लगी। इन कमियोंकी तरफ सबसे पहले डेविड ईस्टन ने ध्यान किया और 1969 में न्यूयार्क में ‘American PoliticalScience Association’ के वार्षिक अधिवेशन में उत्तर-व्यवहारवाद का बिगुल बजाया।डेविड ईस्टन ने कहा कि आधुनिक विश्व की नई परिस्थितियों में हमें अपनी शोद्य को औरअधिक तर्कसंगत बनाने का प्रयास करना चाहिए। उन्होंने यह </a:t>
            </a:r>
            <a:endParaRPr sz="2300">
              <a:solidFill>
                <a:srgbClr val="783F0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17"/>
          <p:cNvSpPr txBox="1"/>
          <p:nvPr/>
        </p:nvSpPr>
        <p:spPr>
          <a:xfrm>
            <a:off x="207525" y="207675"/>
            <a:ext cx="8715600" cy="46893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783F04"/>
                </a:solidFill>
              </a:rPr>
              <a:t>भी कहा कि आज हमारे पासऐसी तकनीकें होनी चाहिएं जो नाजुक संकटों का सामना करते हुए परम्पराओं को भी सुरक्षितरख सकें। हमें आदर्शवादी विज्ञान का व्यवहारवादी तर्क लेकर यह नहीं कहना चाहिए किहमारी ज्ञान की सीमाओं के कारण हमारे प्रयोग अपरिपक्व हैं और हमें भावी मौलिक शोद्योंकी प्रतीक्षा करनी चाहिए। आज व्यवहारवाद तकनीकों और तथ्यात्मक वर्णन में इतना उलझगया है कि हम महत्वपूर्ण समस्याओं से दूर हट गए और उन सक्रिय मूल तत्वों की उपेक्षाकर रहे हैं, जो समसामयिक समस्यओं के जन्म के कारण हैं। आज स्वयं की मांग है कि हमअपने अध्ययन को प्रासांगिक बनाएं और उसे क्रियात्मकता प्रदान करें।</a:t>
            </a:r>
            <a:endParaRPr sz="2400">
              <a:solidFill>
                <a:srgbClr val="783F04"/>
              </a:solidFill>
            </a:endParaRPr>
          </a:p>
          <a:p>
            <a:pPr indent="0" lvl="0" marL="0" rtl="0" algn="l">
              <a:spcBef>
                <a:spcPts val="0"/>
              </a:spcBef>
              <a:spcAft>
                <a:spcPts val="0"/>
              </a:spcAft>
              <a:buNone/>
            </a:pPr>
            <a:r>
              <a:t/>
            </a:r>
            <a:endParaRPr sz="2400">
              <a:solidFill>
                <a:srgbClr val="783F04"/>
              </a:solidFill>
            </a:endParaRPr>
          </a:p>
          <a:p>
            <a:pPr indent="0" lvl="0" marL="0" rtl="0" algn="l">
              <a:spcBef>
                <a:spcPts val="0"/>
              </a:spcBef>
              <a:spcAft>
                <a:spcPts val="0"/>
              </a:spcAft>
              <a:buNone/>
            </a:pPr>
            <a:r>
              <a:rPr lang="en" sz="2400">
                <a:solidFill>
                  <a:srgbClr val="783F04"/>
                </a:solidFill>
              </a:rPr>
              <a:t>इससे स्पष्ट है कि डेविड ईस्टन ने तत्कालीन व्यवहारवादी दृष्टिकोण की कमियों तत्कालीनराजनीतिक शोद्य के प्रति असन्तोष के कारण ही उत्तर-व्यवहारवादी क्रान्ति का सूत्रपात किया।इसके उदय होने के प्रमुख कारण हैं-</a:t>
            </a:r>
            <a:endParaRPr sz="2400">
              <a:solidFill>
                <a:srgbClr val="783F0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8"/>
          <p:cNvSpPr txBox="1"/>
          <p:nvPr/>
        </p:nvSpPr>
        <p:spPr>
          <a:xfrm>
            <a:off x="218250" y="200692"/>
            <a:ext cx="8707500" cy="4742100"/>
          </a:xfrm>
          <a:prstGeom prst="rect">
            <a:avLst/>
          </a:prstGeom>
          <a:solidFill>
            <a:srgbClr val="D9D9D9"/>
          </a:solid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783F04"/>
              </a:buClr>
              <a:buSzPts val="3000"/>
              <a:buChar char="●"/>
            </a:pPr>
            <a:r>
              <a:rPr b="1" lang="en" sz="3000">
                <a:solidFill>
                  <a:srgbClr val="783F04"/>
                </a:solidFill>
              </a:rPr>
              <a:t>तत्कालीन सामाजिक और राजनीतिक परिस्थितियां </a:t>
            </a:r>
            <a:r>
              <a:rPr lang="en" sz="3000">
                <a:solidFill>
                  <a:srgbClr val="783F04"/>
                </a:solidFill>
              </a:rPr>
              <a:t>– उस समय परमाणु बम्ब केआविष्कार ने राष्ट्रों के विदेशी सम्बन्धों या अन्तर्राष्ट्रीय सम्बन्धों में परिवर्तन ला दिया।अमेरिका में गृहयुद्ध, वियतनाम में अघोषित युद्ध ने विश्व की नैतिक अन्तरात्मा परप्रहार किया। समाज में ऐसी समस्याएं पैदा हो गई कि व्यवहारवाद से उनका समाधान नहीं हो सकता था। इसलिए परिवर्तनशील परिस्थितियों में नए दृष्टिकोण कीआवश्यकता अनुभव हुई, जो इन समस्याओं के समुचित उत्तर दे सके। इसी कारणउत्तर-व्यवहारवाद का जन्म हुआ।</a:t>
            </a:r>
            <a:endParaRPr sz="3000">
              <a:solidFill>
                <a:srgbClr val="783F04"/>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19"/>
          <p:cNvSpPr txBox="1"/>
          <p:nvPr/>
        </p:nvSpPr>
        <p:spPr>
          <a:xfrm>
            <a:off x="213900" y="213300"/>
            <a:ext cx="8716200" cy="4716900"/>
          </a:xfrm>
          <a:prstGeom prst="rect">
            <a:avLst/>
          </a:prstGeom>
          <a:solidFill>
            <a:srgbClr val="D9D9D9"/>
          </a:solidFill>
          <a:ln>
            <a:noFill/>
          </a:ln>
        </p:spPr>
        <p:txBody>
          <a:bodyPr anchorCtr="0" anchor="t" bIns="91425" lIns="91425" spcFirstLastPara="1" rIns="91425" wrap="square" tIns="91425">
            <a:noAutofit/>
          </a:bodyPr>
          <a:lstStyle/>
          <a:p>
            <a:pPr indent="-425450" lvl="0" marL="457200" rtl="0" algn="l">
              <a:lnSpc>
                <a:spcPct val="100000"/>
              </a:lnSpc>
              <a:spcBef>
                <a:spcPts val="0"/>
              </a:spcBef>
              <a:spcAft>
                <a:spcPts val="0"/>
              </a:spcAft>
              <a:buClr>
                <a:srgbClr val="783F04"/>
              </a:buClr>
              <a:buSzPts val="3100"/>
              <a:buChar char="●"/>
            </a:pPr>
            <a:r>
              <a:rPr b="1" lang="en" sz="3100">
                <a:solidFill>
                  <a:srgbClr val="783F04"/>
                </a:solidFill>
              </a:rPr>
              <a:t>तत्कालीन राजनीतिक शोद्य के प्रति गहरा असन्तोष</a:t>
            </a:r>
            <a:r>
              <a:rPr lang="en" sz="3100">
                <a:solidFill>
                  <a:srgbClr val="783F04"/>
                </a:solidFill>
              </a:rPr>
              <a:t> – उस समय व्यवहारवादी शोद्यको प्राकृतिक विज्ञानों की दृष्टिगत ही पूरा करने का प्रयास कर रहे थे। शोद्यकर्ताओंद्वारा निरर्थक शोद्यों पर पैसा खर्च किया जा रहा था, वे राजनीति-विज्ञान कोराजनीति का विज्ञान बनाने में जुटे हुए थे। डेविड ईस्टन कोवातानुकूलित पुस्तकालों में बैठे स्थिरता, स्थायित्व, सन्तुलन आदि समस्याओं के लिएकाम कर रहे व्यवहारवादियों से घृणा हो गई। इसलिए उसने उत्तर-व्यवहारवाद कीक्रान्ति का बिगुल बजाया।</a:t>
            </a:r>
            <a:endParaRPr sz="3100">
              <a:solidFill>
                <a:srgbClr val="783F0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0"/>
          <p:cNvSpPr txBox="1"/>
          <p:nvPr/>
        </p:nvSpPr>
        <p:spPr>
          <a:xfrm>
            <a:off x="220800" y="193825"/>
            <a:ext cx="8696400" cy="4744500"/>
          </a:xfrm>
          <a:prstGeom prst="rect">
            <a:avLst/>
          </a:prstGeom>
          <a:solidFill>
            <a:srgbClr val="D9D9D9"/>
          </a:solidFill>
          <a:ln>
            <a:noFill/>
          </a:ln>
        </p:spPr>
        <p:txBody>
          <a:bodyPr anchorCtr="0" anchor="t" bIns="91425" lIns="91425" spcFirstLastPara="1" rIns="91425" wrap="square" tIns="91425">
            <a:noAutofit/>
          </a:bodyPr>
          <a:lstStyle/>
          <a:p>
            <a:pPr indent="-469900" lvl="0" marL="457200" rtl="0" algn="l">
              <a:spcBef>
                <a:spcPts val="0"/>
              </a:spcBef>
              <a:spcAft>
                <a:spcPts val="0"/>
              </a:spcAft>
              <a:buClr>
                <a:srgbClr val="783F04"/>
              </a:buClr>
              <a:buSzPts val="3800"/>
              <a:buChar char="●"/>
            </a:pPr>
            <a:r>
              <a:rPr b="1" lang="en" sz="3800">
                <a:solidFill>
                  <a:srgbClr val="783F04"/>
                </a:solidFill>
              </a:rPr>
              <a:t>उचित भविष्यवाणी का अभाव </a:t>
            </a:r>
            <a:r>
              <a:rPr lang="en" sz="3800">
                <a:solidFill>
                  <a:srgbClr val="783F04"/>
                </a:solidFill>
              </a:rPr>
              <a:t>– व्यवहारवाद किसी भी राजनीतिक समस्या के बारे मेंन तो उचित समाधान ही प्रस्तुत कर सका और न ही उचित भविष्यवाणी दे सका। इसलिए राजनीति-विज्ञान कोभविष्योन्मुख बनाने के लिए उत्तर-व्यवहारवाद का जन्म हुआ।</a:t>
            </a:r>
            <a:endParaRPr sz="3800">
              <a:solidFill>
                <a:srgbClr val="783F04"/>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1"/>
          <p:cNvSpPr txBox="1"/>
          <p:nvPr>
            <p:ph type="ctrTitle"/>
          </p:nvPr>
        </p:nvSpPr>
        <p:spPr>
          <a:xfrm flipH="1">
            <a:off x="199950" y="217300"/>
            <a:ext cx="8744100" cy="858600"/>
          </a:xfrm>
          <a:prstGeom prst="rect">
            <a:avLst/>
          </a:prstGeom>
          <a:solidFill>
            <a:srgbClr val="F9CB9C"/>
          </a:solidFill>
        </p:spPr>
        <p:txBody>
          <a:bodyPr anchorCtr="0" anchor="ctr" bIns="91425" lIns="91425" spcFirstLastPara="1" rIns="91425" wrap="square" tIns="91425">
            <a:noAutofit/>
          </a:bodyPr>
          <a:lstStyle/>
          <a:p>
            <a:pPr indent="0" lvl="0" marL="0" rtl="0" algn="ctr">
              <a:spcBef>
                <a:spcPts val="0"/>
              </a:spcBef>
              <a:spcAft>
                <a:spcPts val="0"/>
              </a:spcAft>
              <a:buNone/>
            </a:pPr>
            <a:r>
              <a:rPr b="1" i="1" lang="en" sz="4300" u="sng">
                <a:solidFill>
                  <a:srgbClr val="7F6000"/>
                </a:solidFill>
              </a:rPr>
              <a:t>उत्तर-व्यवहारवाद की विशेषताएं</a:t>
            </a:r>
            <a:endParaRPr b="1" i="1" sz="4300" u="sng">
              <a:solidFill>
                <a:srgbClr val="7F6000"/>
              </a:solidFill>
            </a:endParaRPr>
          </a:p>
        </p:txBody>
      </p:sp>
      <p:sp>
        <p:nvSpPr>
          <p:cNvPr id="175" name="Google Shape;175;p21"/>
          <p:cNvSpPr txBox="1"/>
          <p:nvPr/>
        </p:nvSpPr>
        <p:spPr>
          <a:xfrm>
            <a:off x="199950" y="1075700"/>
            <a:ext cx="8744100" cy="3837000"/>
          </a:xfrm>
          <a:prstGeom prst="rect">
            <a:avLst/>
          </a:prstGeom>
          <a:solidFill>
            <a:srgbClr val="D9D9D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783F04"/>
                </a:solidFill>
              </a:rPr>
              <a:t>डेविड ईस्टन ने अपनी पुस्तक ‘The Political System’ से राजनीतिक शोद्य को भावी समस्याओंके समाधान पर आधारित बनाने के लिए इसे प्रासांगिकता और क्रियानिष्ठता (Relevance andAction) पर आधारित किया। उसने 1969 में न्यूयार्क में ‘American Political Science Association’के वार्षिक सम्मेलन में विस्तारपूर्वक उत्तर-व्यवहारवाद के बारे में भाषण दिया। उसनेउत्तर-व्यवहारवाद की सात विशेषताएं बताते हुए उन्हें उत्तर-व्यवहारवादी क्रान्ति की ‘बौद्धिकआधारशिलाओं का नाम दिया। उत्तर-व्यवहारवाद की सात विशेषताएं हैं।</a:t>
            </a:r>
            <a:endParaRPr sz="2700">
              <a:solidFill>
                <a:srgbClr val="783F04"/>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